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6"/>
  </p:notesMasterIdLst>
  <p:handoutMasterIdLst>
    <p:handoutMasterId r:id="rId57"/>
  </p:handoutMasterIdLst>
  <p:sldIdLst>
    <p:sldId id="295" r:id="rId2"/>
    <p:sldId id="497" r:id="rId3"/>
    <p:sldId id="498" r:id="rId4"/>
    <p:sldId id="509" r:id="rId5"/>
    <p:sldId id="510" r:id="rId6"/>
    <p:sldId id="413" r:id="rId7"/>
    <p:sldId id="499" r:id="rId8"/>
    <p:sldId id="480" r:id="rId9"/>
    <p:sldId id="437" r:id="rId10"/>
    <p:sldId id="439" r:id="rId11"/>
    <p:sldId id="478" r:id="rId12"/>
    <p:sldId id="479" r:id="rId13"/>
    <p:sldId id="493" r:id="rId14"/>
    <p:sldId id="500" r:id="rId15"/>
    <p:sldId id="508" r:id="rId16"/>
    <p:sldId id="440" r:id="rId17"/>
    <p:sldId id="442" r:id="rId18"/>
    <p:sldId id="457" r:id="rId19"/>
    <p:sldId id="459" r:id="rId20"/>
    <p:sldId id="456" r:id="rId21"/>
    <p:sldId id="460" r:id="rId22"/>
    <p:sldId id="458" r:id="rId23"/>
    <p:sldId id="501" r:id="rId24"/>
    <p:sldId id="481" r:id="rId25"/>
    <p:sldId id="462" r:id="rId26"/>
    <p:sldId id="463" r:id="rId27"/>
    <p:sldId id="467" r:id="rId28"/>
    <p:sldId id="468" r:id="rId29"/>
    <p:sldId id="469" r:id="rId30"/>
    <p:sldId id="470" r:id="rId31"/>
    <p:sldId id="444" r:id="rId32"/>
    <p:sldId id="502" r:id="rId33"/>
    <p:sldId id="507" r:id="rId34"/>
    <p:sldId id="445" r:id="rId35"/>
    <p:sldId id="472" r:id="rId36"/>
    <p:sldId id="446" r:id="rId37"/>
    <p:sldId id="484" r:id="rId38"/>
    <p:sldId id="503" r:id="rId39"/>
    <p:sldId id="449" r:id="rId40"/>
    <p:sldId id="487" r:id="rId41"/>
    <p:sldId id="504" r:id="rId42"/>
    <p:sldId id="448" r:id="rId43"/>
    <p:sldId id="475" r:id="rId44"/>
    <p:sldId id="488" r:id="rId45"/>
    <p:sldId id="505" r:id="rId46"/>
    <p:sldId id="447" r:id="rId47"/>
    <p:sldId id="473" r:id="rId48"/>
    <p:sldId id="474" r:id="rId49"/>
    <p:sldId id="506" r:id="rId50"/>
    <p:sldId id="451" r:id="rId51"/>
    <p:sldId id="489" r:id="rId52"/>
    <p:sldId id="490" r:id="rId53"/>
    <p:sldId id="491" r:id="rId54"/>
    <p:sldId id="3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56ACE0-9937-4810-BCFF-068F184EC793}">
          <p14:sldIdLst>
            <p14:sldId id="295"/>
            <p14:sldId id="497"/>
            <p14:sldId id="498"/>
            <p14:sldId id="509"/>
            <p14:sldId id="510"/>
            <p14:sldId id="413"/>
          </p14:sldIdLst>
        </p14:section>
        <p14:section name="Parameter Management" id="{AC7EF458-93CA-495F-B2A5-605221D11F10}">
          <p14:sldIdLst>
            <p14:sldId id="499"/>
            <p14:sldId id="480"/>
            <p14:sldId id="437"/>
            <p14:sldId id="439"/>
            <p14:sldId id="478"/>
            <p14:sldId id="479"/>
            <p14:sldId id="493"/>
          </p14:sldIdLst>
        </p14:section>
        <p14:section name="Rule Management" id="{EDC352F9-5E67-4C9C-8EC5-B1E96B25BDD5}">
          <p14:sldIdLst>
            <p14:sldId id="500"/>
            <p14:sldId id="508"/>
            <p14:sldId id="440"/>
            <p14:sldId id="442"/>
            <p14:sldId id="457"/>
            <p14:sldId id="459"/>
            <p14:sldId id="456"/>
            <p14:sldId id="460"/>
            <p14:sldId id="458"/>
            <p14:sldId id="501"/>
            <p14:sldId id="481"/>
            <p14:sldId id="462"/>
            <p14:sldId id="463"/>
            <p14:sldId id="467"/>
            <p14:sldId id="468"/>
            <p14:sldId id="469"/>
            <p14:sldId id="470"/>
            <p14:sldId id="444"/>
            <p14:sldId id="502"/>
            <p14:sldId id="507"/>
            <p14:sldId id="445"/>
            <p14:sldId id="472"/>
            <p14:sldId id="446"/>
            <p14:sldId id="484"/>
          </p14:sldIdLst>
        </p14:section>
        <p14:section name="Simulator" id="{B485BC68-1720-46E7-89E2-D64536611010}">
          <p14:sldIdLst>
            <p14:sldId id="503"/>
            <p14:sldId id="449"/>
            <p14:sldId id="487"/>
          </p14:sldIdLst>
        </p14:section>
        <p14:section name="Role Management" id="{2340D18E-979F-4550-93E7-F3C1BADEBC31}">
          <p14:sldIdLst>
            <p14:sldId id="504"/>
            <p14:sldId id="448"/>
            <p14:sldId id="475"/>
            <p14:sldId id="488"/>
          </p14:sldIdLst>
        </p14:section>
        <p14:section name="User Management" id="{320F8B1E-9D26-4CB1-8C3B-25532EF7B974}">
          <p14:sldIdLst>
            <p14:sldId id="505"/>
            <p14:sldId id="447"/>
            <p14:sldId id="473"/>
            <p14:sldId id="474"/>
          </p14:sldIdLst>
        </p14:section>
        <p14:section name="Reports" id="{973009FB-4098-4D42-9B9E-29F6DCFE788B}">
          <p14:sldIdLst>
            <p14:sldId id="506"/>
            <p14:sldId id="451"/>
            <p14:sldId id="489"/>
            <p14:sldId id="490"/>
            <p14:sldId id="491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Rathinam" initials="KR" lastIdx="2" clrIdx="0">
    <p:extLst>
      <p:ext uri="{19B8F6BF-5375-455C-9EA6-DF929625EA0E}">
        <p15:presenceInfo xmlns:p15="http://schemas.microsoft.com/office/powerpoint/2012/main" userId="S-1-5-21-4174266048-616578062-107356683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00FF"/>
    <a:srgbClr val="1D3E65"/>
    <a:srgbClr val="0000CC"/>
    <a:srgbClr val="3366FF"/>
    <a:srgbClr val="558ED5"/>
    <a:srgbClr val="003399"/>
    <a:srgbClr val="46EB54"/>
    <a:srgbClr val="0070C0"/>
    <a:srgbClr val="536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460" autoAdjust="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89183-54B8-4468-B9EB-A09A0C0D7FDD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2BEF5-DC60-4870-8124-AE9265B22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53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E8B47-AB0E-4542-A4DE-3A31DAEAB7C3}" type="datetimeFigureOut">
              <a:rPr lang="en-US" smtClean="0"/>
              <a:t>8/16/2022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15F6-0DC2-4B13-A0CC-94C34E351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9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15F6-0DC2-4B13-A0CC-94C34E3517E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9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7999"/>
                </a:lnTo>
                <a:lnTo>
                  <a:pt x="12188952" y="68579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3164">
              <a:alpha val="8313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7680325" cy="6858000"/>
          </a:xfrm>
          <a:custGeom>
            <a:avLst/>
            <a:gdLst/>
            <a:ahLst/>
            <a:cxnLst/>
            <a:rect l="l" t="t" r="r" b="b"/>
            <a:pathLst>
              <a:path w="7680325" h="6858000">
                <a:moveTo>
                  <a:pt x="7680176" y="0"/>
                </a:moveTo>
                <a:lnTo>
                  <a:pt x="0" y="0"/>
                </a:lnTo>
                <a:lnTo>
                  <a:pt x="0" y="6858000"/>
                </a:lnTo>
                <a:lnTo>
                  <a:pt x="4834666" y="6858000"/>
                </a:lnTo>
                <a:lnTo>
                  <a:pt x="7680176" y="0"/>
                </a:lnTo>
                <a:close/>
              </a:path>
            </a:pathLst>
          </a:custGeom>
          <a:solidFill>
            <a:srgbClr val="00316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k object 19"/>
          <p:cNvSpPr/>
          <p:nvPr/>
        </p:nvSpPr>
        <p:spPr>
          <a:xfrm>
            <a:off x="6235906" y="196358"/>
            <a:ext cx="656590" cy="1851025"/>
          </a:xfrm>
          <a:custGeom>
            <a:avLst/>
            <a:gdLst/>
            <a:ahLst/>
            <a:cxnLst/>
            <a:rect l="l" t="t" r="r" b="b"/>
            <a:pathLst>
              <a:path w="656590" h="1851025">
                <a:moveTo>
                  <a:pt x="656212" y="0"/>
                </a:moveTo>
                <a:lnTo>
                  <a:pt x="0" y="1850806"/>
                </a:lnTo>
              </a:path>
            </a:pathLst>
          </a:custGeom>
          <a:ln w="34925">
            <a:solidFill>
              <a:srgbClr val="FF342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k object 20"/>
          <p:cNvSpPr/>
          <p:nvPr/>
        </p:nvSpPr>
        <p:spPr>
          <a:xfrm>
            <a:off x="4653439" y="4804606"/>
            <a:ext cx="439420" cy="1239520"/>
          </a:xfrm>
          <a:custGeom>
            <a:avLst/>
            <a:gdLst/>
            <a:ahLst/>
            <a:cxnLst/>
            <a:rect l="l" t="t" r="r" b="b"/>
            <a:pathLst>
              <a:path w="439420" h="1239520">
                <a:moveTo>
                  <a:pt x="439335" y="0"/>
                </a:moveTo>
                <a:lnTo>
                  <a:pt x="0" y="1239119"/>
                </a:lnTo>
              </a:path>
            </a:pathLst>
          </a:custGeom>
          <a:ln w="349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bk object 21"/>
          <p:cNvSpPr/>
          <p:nvPr/>
        </p:nvSpPr>
        <p:spPr>
          <a:xfrm>
            <a:off x="4490461" y="6047318"/>
            <a:ext cx="287655" cy="810895"/>
          </a:xfrm>
          <a:custGeom>
            <a:avLst/>
            <a:gdLst/>
            <a:ahLst/>
            <a:cxnLst/>
            <a:rect l="l" t="t" r="r" b="b"/>
            <a:pathLst>
              <a:path w="287654" h="810895">
                <a:moveTo>
                  <a:pt x="287430" y="0"/>
                </a:moveTo>
                <a:lnTo>
                  <a:pt x="0" y="810681"/>
                </a:lnTo>
              </a:path>
            </a:pathLst>
          </a:custGeom>
          <a:ln w="34925">
            <a:solidFill>
              <a:srgbClr val="8ABF3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bk object 22"/>
          <p:cNvSpPr/>
          <p:nvPr/>
        </p:nvSpPr>
        <p:spPr>
          <a:xfrm>
            <a:off x="482636" y="283303"/>
            <a:ext cx="2587751" cy="621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2239" y="3199891"/>
            <a:ext cx="11847521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17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57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276420" y="6415089"/>
            <a:ext cx="1474383" cy="354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6785161"/>
            <a:ext cx="12192000" cy="73025"/>
          </a:xfrm>
          <a:custGeom>
            <a:avLst/>
            <a:gdLst/>
            <a:ahLst/>
            <a:cxnLst/>
            <a:rect l="l" t="t" r="r" b="b"/>
            <a:pathLst>
              <a:path w="12192000" h="73025">
                <a:moveTo>
                  <a:pt x="12192000" y="0"/>
                </a:moveTo>
                <a:lnTo>
                  <a:pt x="0" y="0"/>
                </a:lnTo>
                <a:lnTo>
                  <a:pt x="0" y="72838"/>
                </a:lnTo>
                <a:lnTo>
                  <a:pt x="12192000" y="72838"/>
                </a:lnTo>
                <a:lnTo>
                  <a:pt x="12192000" y="0"/>
                </a:lnTo>
                <a:close/>
              </a:path>
            </a:pathLst>
          </a:custGeom>
          <a:solidFill>
            <a:srgbClr val="8ABF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k object 20"/>
          <p:cNvSpPr/>
          <p:nvPr/>
        </p:nvSpPr>
        <p:spPr>
          <a:xfrm>
            <a:off x="573021" y="1017891"/>
            <a:ext cx="10967218" cy="5289550"/>
          </a:xfrm>
          <a:custGeom>
            <a:avLst/>
            <a:gdLst/>
            <a:ahLst/>
            <a:cxnLst/>
            <a:rect l="l" t="t" r="r" b="b"/>
            <a:pathLst>
              <a:path w="4586605" h="5289550">
                <a:moveTo>
                  <a:pt x="4586466" y="0"/>
                </a:moveTo>
                <a:lnTo>
                  <a:pt x="0" y="0"/>
                </a:lnTo>
                <a:lnTo>
                  <a:pt x="0" y="5288950"/>
                </a:lnTo>
                <a:lnTo>
                  <a:pt x="4586466" y="5288950"/>
                </a:lnTo>
                <a:lnTo>
                  <a:pt x="4586466" y="0"/>
                </a:lnTo>
                <a:close/>
              </a:path>
            </a:pathLst>
          </a:custGeom>
          <a:solidFill>
            <a:srgbClr val="00316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03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35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6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37932"/>
            <a:ext cx="10972800" cy="1183071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1624509"/>
            <a:ext cx="8534400" cy="86100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25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37600" y="6422575"/>
            <a:ext cx="2844800" cy="435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BD36B-AEC8-344A-9C63-E1AC44518D02}" type="slidenum">
              <a:rPr lang="en-US" sz="1000" smtClean="0">
                <a:solidFill>
                  <a:prstClr val="white"/>
                </a:solidFill>
              </a:rPr>
              <a:pPr/>
              <a:t>‹#›</a:t>
            </a:fld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37600" y="6422575"/>
            <a:ext cx="2844800" cy="435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BD36B-AEC8-344A-9C63-E1AC44518D02}" type="slidenum">
              <a:rPr lang="en-US" sz="1000" smtClean="0">
                <a:solidFill>
                  <a:prstClr val="white"/>
                </a:solidFill>
              </a:rPr>
              <a:pPr/>
              <a:t>‹#›</a:t>
            </a:fld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0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785161"/>
            <a:ext cx="12192000" cy="73025"/>
          </a:xfrm>
          <a:custGeom>
            <a:avLst/>
            <a:gdLst/>
            <a:ahLst/>
            <a:cxnLst/>
            <a:rect l="l" t="t" r="r" b="b"/>
            <a:pathLst>
              <a:path w="12192000" h="73025">
                <a:moveTo>
                  <a:pt x="12192000" y="0"/>
                </a:moveTo>
                <a:lnTo>
                  <a:pt x="0" y="0"/>
                </a:lnTo>
                <a:lnTo>
                  <a:pt x="0" y="72838"/>
                </a:lnTo>
                <a:lnTo>
                  <a:pt x="12192000" y="72838"/>
                </a:lnTo>
                <a:lnTo>
                  <a:pt x="12192000" y="0"/>
                </a:lnTo>
                <a:close/>
              </a:path>
            </a:pathLst>
          </a:custGeom>
          <a:solidFill>
            <a:srgbClr val="8ABF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605" y="5138420"/>
            <a:ext cx="1127678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6A8FD-F98E-9346-A505-2B472435C79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81458" y="6408784"/>
            <a:ext cx="1643744" cy="2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2" r:id="rId6"/>
    <p:sldLayoutId id="2147483701" r:id="rId7"/>
    <p:sldLayoutId id="2147483702" r:id="rId8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19670"/>
            <a:ext cx="12192000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61" y="317733"/>
            <a:ext cx="11409429" cy="1183071"/>
          </a:xfrm>
        </p:spPr>
        <p:txBody>
          <a:bodyPr>
            <a:noAutofit/>
          </a:bodyPr>
          <a:lstStyle/>
          <a:p>
            <a:r>
              <a:rPr lang="en-US" sz="2400" dirty="0"/>
              <a:t>MCM 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9AAEF3D-0835-E94F-BF94-E54B45818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345" y="2432299"/>
            <a:ext cx="9668247" cy="1211308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2800" b="1" kern="120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</a:t>
            </a:r>
          </a:p>
          <a:p>
            <a:pPr algn="ctr"/>
            <a:r>
              <a:rPr lang="en-IN" sz="2800" b="1" kern="120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Rule Engine for Sharjah Islamic Bank</a:t>
            </a:r>
          </a:p>
          <a:p>
            <a:pPr algn="ctr"/>
            <a:r>
              <a:rPr lang="en-IN" sz="2800" b="1" kern="1200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-Training Document</a:t>
            </a:r>
            <a:endParaRPr lang="en-AE" sz="2800" b="1" kern="1200" dirty="0">
              <a:solidFill>
                <a:schemeClr val="tx2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FEC3F024-A434-EE27-D3F4-E9CD0081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3" y="2193762"/>
            <a:ext cx="987312" cy="617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88C5D5-C611-9E3E-6F9A-64250ECA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87" y="2103686"/>
            <a:ext cx="20097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7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677108"/>
          </a:xfrm>
        </p:spPr>
        <p:txBody>
          <a:bodyPr/>
          <a:lstStyle/>
          <a:p>
            <a:r>
              <a:rPr lang="en-IN" sz="4400" dirty="0">
                <a:solidFill>
                  <a:srgbClr val="1D3E65"/>
                </a:solidFill>
              </a:rPr>
              <a:t>Parameter Management – Add new Parameter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009D5B-9FC4-7119-4C53-17B1F0B65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377" y="1371600"/>
            <a:ext cx="10873274" cy="23691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Choose Add New Parameter to create a New Parameter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Parameters can be of types Varchar, Integer, Boolean, Date, Date &amp; Time and List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Once Parameters are created it will be sent for approval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96B99-F4E9-E7C4-EDFB-88B1F1DB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95" y="3143591"/>
            <a:ext cx="6911939" cy="2903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28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738664"/>
          </a:xfrm>
        </p:spPr>
        <p:txBody>
          <a:bodyPr/>
          <a:lstStyle/>
          <a:p>
            <a:r>
              <a:rPr lang="en-IN" sz="4800" dirty="0">
                <a:solidFill>
                  <a:srgbClr val="1D3E65"/>
                </a:solidFill>
              </a:rPr>
              <a:t>Parameter Management – Load Parameters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009D5B-9FC4-7119-4C53-17B1F0B65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45" y="1894113"/>
            <a:ext cx="10882605" cy="18466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Provide Domain Name and Business unit Click on Load Parameters. The list of approved Parameters will be listed.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8A1DC-67DF-D331-F1FE-93876C7B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" y="3177086"/>
            <a:ext cx="10812173" cy="287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97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1"/>
            <a:ext cx="11289636" cy="1661993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Parameter Management – Parameters Approval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009D5B-9FC4-7119-4C53-17B1F0B65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45" y="1894113"/>
            <a:ext cx="10882605" cy="22159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Provide Domain Name and Business unit Click on Load Parameters.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list of Parameters sent for approval will be listed.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0F513-20E9-3AFB-0C93-E7B35ED8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7" y="3228392"/>
            <a:ext cx="9283960" cy="2860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8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1"/>
            <a:ext cx="11289636" cy="1661993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Parameter Management – Parameters Approval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009D5B-9FC4-7119-4C53-17B1F0B65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45" y="1894113"/>
            <a:ext cx="10882605" cy="18466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Checker can verify the details of the Parameter and he can approve /reject the Parameters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F6A4E-5FE2-04BE-78CB-5B306CE5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5" y="3125755"/>
            <a:ext cx="9663405" cy="3221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30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645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Rules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1250303"/>
            <a:ext cx="10624456" cy="3139321"/>
          </a:xfrm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Define Rules  Screen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Create Rules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Load Rules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Approval Screen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Approved Rules Screen</a:t>
            </a:r>
          </a:p>
          <a:p>
            <a:pPr lvl="2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3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				Define Rules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7543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can be defined by “Define Rules”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Load Rules lists the unapproved Rules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04160-D1A4-5DF9-2208-08A8883F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1" y="2954713"/>
            <a:ext cx="7461381" cy="1942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DB4E28-CDFF-C97D-1F08-6B0DBF6A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2" y="1707502"/>
            <a:ext cx="2008733" cy="329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6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Create Rules – Initial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315E4-1066-3FA6-2E64-3276E698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2790023"/>
            <a:ext cx="8948058" cy="348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71D7800-DDC8-52A7-8261-EAB1619E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061" y="1324947"/>
            <a:ext cx="10655560" cy="1166326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Initial configuration for Rule is done here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You can configure Rule Name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34425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Create Rules – Define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F1B1B-3DB8-BE4D-7099-9542CE93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1343789"/>
            <a:ext cx="10736864" cy="3928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13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Create Rules – Send for Approval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2E90B-39B1-9BBC-FA73-09789829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4" t="3028" r="2525" b="6399"/>
          <a:stretch/>
        </p:blipFill>
        <p:spPr>
          <a:xfrm>
            <a:off x="468000" y="1800000"/>
            <a:ext cx="10971583" cy="3517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3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FB9BC7-CCD9-1529-7CE7-23FE5F019944}"/>
              </a:ext>
            </a:extLst>
          </p:cNvPr>
          <p:cNvSpPr txBox="1">
            <a:spLocks/>
          </p:cNvSpPr>
          <p:nvPr/>
        </p:nvSpPr>
        <p:spPr>
          <a:xfrm>
            <a:off x="467035" y="300071"/>
            <a:ext cx="11397803" cy="53035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Agenda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825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Create Rules – Load Rules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8EA87-EA5A-D778-96F6-B58A178C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4" y="1566611"/>
            <a:ext cx="11276790" cy="3584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24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748" y="379808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Approval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17975-0579-1257-F2A7-BD3B8616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9" y="2144129"/>
            <a:ext cx="10624458" cy="360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4F7175-8D89-D023-4295-96FBB163FF83}"/>
              </a:ext>
            </a:extLst>
          </p:cNvPr>
          <p:cNvSpPr/>
          <p:nvPr/>
        </p:nvSpPr>
        <p:spPr>
          <a:xfrm>
            <a:off x="783771" y="5047860"/>
            <a:ext cx="9088017" cy="158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FB9D2D-7D6E-9535-6ED2-2BFE1711D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061" y="942392"/>
            <a:ext cx="10655560" cy="1754326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Approver can view the Rules shared for approval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He can choose any of 3 options [ approve/Reject/Rework]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2260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Approved Rules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17882-237A-5B2A-2E35-CBBA60BAC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" r="350"/>
          <a:stretch/>
        </p:blipFill>
        <p:spPr>
          <a:xfrm>
            <a:off x="653144" y="2059746"/>
            <a:ext cx="10636898" cy="3473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18C0C-24F8-0351-4FF8-E6D86980C52D}"/>
              </a:ext>
            </a:extLst>
          </p:cNvPr>
          <p:cNvSpPr txBox="1"/>
          <p:nvPr/>
        </p:nvSpPr>
        <p:spPr>
          <a:xfrm>
            <a:off x="352231" y="118676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All approved Rules can be viewed in Approved Rules Screen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This can be further edited and send for approval</a:t>
            </a:r>
            <a:endParaRPr lang="en-IN" sz="18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7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640175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pPr lvl="1"/>
            <a:endParaRPr lang="en-IN" sz="32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IN" sz="32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9970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Rule Utility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1250303"/>
            <a:ext cx="10624456" cy="1477328"/>
          </a:xfrm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Create Rule Utility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 Rule Utility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Approved Rule Utility Screen</a:t>
            </a:r>
          </a:p>
          <a:p>
            <a:pPr lvl="2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1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Create New Rule Utility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74603-7905-49BB-F973-AD592A46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47" y="1686808"/>
            <a:ext cx="10011748" cy="3484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76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 - Create New Rule Utility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4B931-AA05-6993-3D9A-756F3B9B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511558"/>
            <a:ext cx="9647853" cy="417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00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1384995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Create Rule Utility-</a:t>
            </a:r>
            <a:r>
              <a:rPr lang="en-IN" sz="3600" dirty="0">
                <a:solidFill>
                  <a:srgbClr val="1D3E65"/>
                </a:solidFill>
              </a:rPr>
              <a:t>Sample Excel</a:t>
            </a:r>
            <a:endParaRPr lang="en-IN" dirty="0">
              <a:solidFill>
                <a:srgbClr val="1D3E65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0D2E4-9C50-08E5-00D5-63FAE35B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5" y="1589150"/>
            <a:ext cx="7452798" cy="3810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28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1569660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Create Rule Utility–</a:t>
            </a:r>
            <a:r>
              <a:rPr lang="en-IN" sz="4800" dirty="0">
                <a:solidFill>
                  <a:srgbClr val="1D3E65"/>
                </a:solidFill>
              </a:rPr>
              <a:t>upload excel</a:t>
            </a:r>
            <a:endParaRPr lang="en-IN" dirty="0">
              <a:solidFill>
                <a:srgbClr val="1D3E65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D2C95-144B-F8F0-B884-E55CFBB7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33" y="1977460"/>
            <a:ext cx="10067731" cy="434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04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Send for Approval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3849B-D99D-B332-C659-76B32B24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1716833"/>
            <a:ext cx="9414587" cy="4547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83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1211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Approve Rule Utility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5A7F6-8197-8E83-BB80-C91E31FD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5" y="2522583"/>
            <a:ext cx="11039670" cy="336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3B458-4B9C-5270-FF3E-3F75191F17DE}"/>
              </a:ext>
            </a:extLst>
          </p:cNvPr>
          <p:cNvSpPr txBox="1"/>
          <p:nvPr/>
        </p:nvSpPr>
        <p:spPr>
          <a:xfrm>
            <a:off x="457605" y="970384"/>
            <a:ext cx="102352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list of Rule Utilities sent for approval can be approved /rejected by the user having checker privileges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Utility – Approved Rule Utils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5EFE9-D98B-0F9B-F0C7-28904153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1535065"/>
            <a:ext cx="10011747" cy="3787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00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5767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Group Rules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1250303"/>
            <a:ext cx="10624456" cy="1477328"/>
          </a:xfrm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Create New  Group Rule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 Group Rule</a:t>
            </a:r>
          </a:p>
          <a:p>
            <a:pPr lvl="2"/>
            <a:endParaRPr lang="en-IN" sz="32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54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Group Rules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46" y="1324947"/>
            <a:ext cx="10882604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that are created and approved can be Grouped together By Group Rules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4A621-584F-6426-F84C-43F41599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1" t="1508" r="651" b="16870"/>
          <a:stretch/>
        </p:blipFill>
        <p:spPr>
          <a:xfrm>
            <a:off x="774441" y="2463282"/>
            <a:ext cx="10506270" cy="3069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346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Group Rules – Create New Group Rules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046" y="1324947"/>
            <a:ext cx="10882604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that are created and approved can be Grouped together By Group Rules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553EA-77E1-0962-E574-FC4A007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2146041"/>
            <a:ext cx="7987004" cy="401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83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Group Rules- Approval Screen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1815" y="1324947"/>
            <a:ext cx="10479835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Group rules can be approved or Rejected by a checker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87E08-21B2-8096-D898-8A4AA694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17" y="2055878"/>
            <a:ext cx="9408368" cy="4184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806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Group Rules- Approved Group Rules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1815" y="1324947"/>
            <a:ext cx="10479835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Approved Group Rules can be viewed in this screen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BEC6-9EA7-6F1F-86C5-5624BCE3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3" y="2017444"/>
            <a:ext cx="9896836" cy="4157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016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42450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Simulator Screen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19" y="1073020"/>
            <a:ext cx="11134532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Approved Rules/Group Rules/Rule Utility can be executed and verified using this </a:t>
            </a: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Simulation screen</a:t>
            </a: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59702-CC80-0E2F-DC44-A513B93F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9" y="2268416"/>
            <a:ext cx="9853514" cy="390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60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48360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Rule Engine Overview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5F19556-BA0D-DE54-B88F-87AAA3DC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49" y="1324947"/>
            <a:ext cx="10812172" cy="3231654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enables policies or operational decisions to be defined, tested, executed and maintained separately from Application code.</a:t>
            </a:r>
          </a:p>
          <a:p>
            <a:endParaRPr lang="en-US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has a web-based component specifically designed to aid Business team, developers or support engineers to do easy configuration and for the easy change management process</a:t>
            </a:r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118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Simulator Screen - Response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119" y="1073020"/>
            <a:ext cx="11134532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When values are passed to rules , Executed rules can be viewed</a:t>
            </a: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F603F-39F3-0CDA-7582-1D18343C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3" y="2146041"/>
            <a:ext cx="10229519" cy="3755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78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5066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Role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028" y="1324947"/>
            <a:ext cx="11122621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Roles can be created and managed by user having appropriate rights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BEB68-88FE-E6FA-D83E-A1AACB5C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5" y="2487729"/>
            <a:ext cx="11122622" cy="3045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480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Role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6463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94B64-AAB3-F6BF-176D-83CC58CE9042}"/>
              </a:ext>
            </a:extLst>
          </p:cNvPr>
          <p:cNvSpPr txBox="1"/>
          <p:nvPr/>
        </p:nvSpPr>
        <p:spPr>
          <a:xfrm>
            <a:off x="1352939" y="858417"/>
            <a:ext cx="7793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Each role can be assigned rights on Read, Maker or checker for each of modules</a:t>
            </a:r>
            <a:endParaRPr lang="en-IN" sz="18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1D40F-5BD2-61E8-3952-C5D8681D6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r="1717" b="2218"/>
          <a:stretch/>
        </p:blipFill>
        <p:spPr bwMode="auto">
          <a:xfrm>
            <a:off x="1651518" y="1781747"/>
            <a:ext cx="8434874" cy="4441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0833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Role Management – Approval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1324947"/>
            <a:ext cx="8214049" cy="6463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94B64-AAB3-F6BF-176D-83CC58CE9042}"/>
              </a:ext>
            </a:extLst>
          </p:cNvPr>
          <p:cNvSpPr txBox="1"/>
          <p:nvPr/>
        </p:nvSpPr>
        <p:spPr>
          <a:xfrm>
            <a:off x="746449" y="823298"/>
            <a:ext cx="94799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with checker access can approve / reject the Role created</a:t>
            </a:r>
            <a:endParaRPr lang="en-IN" sz="18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33219-504C-EFFF-46D5-49B67532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2439125"/>
            <a:ext cx="10273004" cy="3009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216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41850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User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732" y="1324947"/>
            <a:ext cx="10947918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Users can be added through User Management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11F31-F82B-2415-6950-01727DEE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2" y="2633074"/>
            <a:ext cx="10120208" cy="2291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48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User Management – Add New User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732" y="1324947"/>
            <a:ext cx="9619861" cy="17543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New user can be created by adding New user Id, password along with Role details. Once user created it will be sent for Approval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8311F-E4FA-8510-D5F6-23C55376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0" y="2323322"/>
            <a:ext cx="9330613" cy="3761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78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User Management -Approval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732" y="1324947"/>
            <a:ext cx="8808097" cy="13849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with checker access can approve/Reject the users created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CE584-FAA8-FB3E-E907-FF75F36D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2" y="2317824"/>
            <a:ext cx="9927770" cy="2579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9479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63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57F390-3788-9A4F-AF92-77FBC2385E70}"/>
              </a:ext>
            </a:extLst>
          </p:cNvPr>
          <p:cNvSpPr/>
          <p:nvPr/>
        </p:nvSpPr>
        <p:spPr>
          <a:xfrm>
            <a:off x="214011" y="291925"/>
            <a:ext cx="571740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1D3E65"/>
                </a:solidFill>
                <a:latin typeface="+mj-lt"/>
                <a:cs typeface="Arial"/>
              </a:rPr>
              <a:t>The </a:t>
            </a:r>
            <a:r>
              <a:rPr lang="en-GB" sz="2800" b="1" dirty="0">
                <a:solidFill>
                  <a:srgbClr val="6600FF"/>
                </a:solidFill>
                <a:latin typeface="+mj-lt"/>
                <a:cs typeface="Arial"/>
              </a:rPr>
              <a:t>Golden Circle </a:t>
            </a:r>
            <a:r>
              <a:rPr lang="en-GB" sz="2800" b="1" dirty="0">
                <a:solidFill>
                  <a:srgbClr val="1D3E65"/>
                </a:solidFill>
                <a:latin typeface="+mj-lt"/>
                <a:cs typeface="Arial"/>
              </a:rPr>
              <a:t>of SmartRules</a:t>
            </a:r>
            <a:endParaRPr lang="en-US" sz="2800" b="1" dirty="0">
              <a:solidFill>
                <a:srgbClr val="1D3E65"/>
              </a:solidFill>
              <a:latin typeface="+mj-lt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2FC712-EA56-1847-B3D2-8D8A8D7E7037}"/>
              </a:ext>
            </a:extLst>
          </p:cNvPr>
          <p:cNvGrpSpPr/>
          <p:nvPr/>
        </p:nvGrpSpPr>
        <p:grpSpPr>
          <a:xfrm>
            <a:off x="4336680" y="2905694"/>
            <a:ext cx="3266112" cy="2803002"/>
            <a:chOff x="6096001" y="1419416"/>
            <a:chExt cx="4231849" cy="42318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1EEBA-0379-DA49-A047-C32E85AA59B3}"/>
                </a:ext>
              </a:extLst>
            </p:cNvPr>
            <p:cNvSpPr/>
            <p:nvPr/>
          </p:nvSpPr>
          <p:spPr>
            <a:xfrm>
              <a:off x="6096001" y="1419416"/>
              <a:ext cx="4231849" cy="42318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60DF16-42DB-8F4F-9D43-FE4D3B08626B}"/>
                </a:ext>
              </a:extLst>
            </p:cNvPr>
            <p:cNvSpPr/>
            <p:nvPr/>
          </p:nvSpPr>
          <p:spPr>
            <a:xfrm>
              <a:off x="6893297" y="1867283"/>
              <a:ext cx="2980876" cy="2890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B07A5F-BF0A-4A41-A349-BF8E9CDC2A62}"/>
                </a:ext>
              </a:extLst>
            </p:cNvPr>
            <p:cNvSpPr/>
            <p:nvPr/>
          </p:nvSpPr>
          <p:spPr>
            <a:xfrm>
              <a:off x="7639115" y="2301149"/>
              <a:ext cx="1757010" cy="16667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DAD40-73BE-E849-8FF6-F2D03E683CE2}"/>
                </a:ext>
              </a:extLst>
            </p:cNvPr>
            <p:cNvSpPr/>
            <p:nvPr/>
          </p:nvSpPr>
          <p:spPr>
            <a:xfrm>
              <a:off x="7806220" y="4970051"/>
              <a:ext cx="1249207" cy="60406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dirty="0">
                  <a:latin typeface="Avenir Book" panose="02000503020000020003" pitchFamily="2" charset="0"/>
                  <a:cs typeface="Arial"/>
                </a:rPr>
                <a:t>What</a:t>
              </a:r>
              <a:endParaRPr lang="en-US" sz="2000" b="1" dirty="0">
                <a:latin typeface="Avenir Book" panose="02000503020000020003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2A5825-5A66-7B44-8E47-BDE33133C88A}"/>
                </a:ext>
              </a:extLst>
            </p:cNvPr>
            <p:cNvSpPr/>
            <p:nvPr/>
          </p:nvSpPr>
          <p:spPr>
            <a:xfrm>
              <a:off x="7946107" y="4056261"/>
              <a:ext cx="969435" cy="60406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dirty="0">
                  <a:latin typeface="Avenir Book" panose="02000503020000020003" pitchFamily="2" charset="0"/>
                  <a:cs typeface="Arial"/>
                </a:rPr>
                <a:t>How</a:t>
              </a:r>
              <a:endParaRPr lang="en-US" sz="2000" b="1" dirty="0">
                <a:latin typeface="Avenir Book" panose="02000503020000020003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621158-28CC-4044-9D09-71EA204BDFFE}"/>
                </a:ext>
              </a:extLst>
            </p:cNvPr>
            <p:cNvSpPr/>
            <p:nvPr/>
          </p:nvSpPr>
          <p:spPr>
            <a:xfrm>
              <a:off x="7835122" y="2935300"/>
              <a:ext cx="1360191" cy="60406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dirty="0">
                  <a:latin typeface="Avenir Book" panose="02000503020000020003" pitchFamily="2" charset="0"/>
                  <a:cs typeface="Arial"/>
                </a:rPr>
                <a:t>Why</a:t>
              </a:r>
              <a:endParaRPr lang="en-US" sz="2000" b="1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EF3952-82C6-8B4D-B684-2B5D3048636C}"/>
              </a:ext>
            </a:extLst>
          </p:cNvPr>
          <p:cNvSpPr/>
          <p:nvPr/>
        </p:nvSpPr>
        <p:spPr>
          <a:xfrm>
            <a:off x="151932" y="4103862"/>
            <a:ext cx="4027109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1D3E65"/>
                </a:solidFill>
                <a:latin typeface="+mj-lt"/>
              </a:rPr>
              <a:t>What is SmartRules?</a:t>
            </a:r>
          </a:p>
          <a:p>
            <a:endParaRPr lang="en-US" sz="1400" dirty="0">
              <a:solidFill>
                <a:srgbClr val="1D3E65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A No-Code system that helps Enterprises to host all the business rule in a centralized place and extend to any of the customer touchpoints seamlessly.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It provides integration to enterprise applications like mobile app, web, Call center, back-office and any other self-service channels through API’s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7424F-4EA8-FB4B-BF59-DE93C833BE94}"/>
              </a:ext>
            </a:extLst>
          </p:cNvPr>
          <p:cNvSpPr/>
          <p:nvPr/>
        </p:nvSpPr>
        <p:spPr>
          <a:xfrm>
            <a:off x="4040262" y="1025162"/>
            <a:ext cx="4996723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1D3E65"/>
                </a:solidFill>
              </a:rPr>
              <a:t>Why SmartRules</a:t>
            </a:r>
            <a:r>
              <a:rPr lang="en-US" sz="1400" dirty="0">
                <a:solidFill>
                  <a:srgbClr val="1D3E65"/>
                </a:solidFill>
              </a:rPr>
              <a:t>?</a:t>
            </a:r>
          </a:p>
          <a:p>
            <a:endParaRPr lang="en-US" sz="1400" dirty="0">
              <a:solidFill>
                <a:srgbClr val="1D3E6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Reducing complex change management across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Brings decision </a:t>
            </a:r>
            <a:r>
              <a:rPr lang="en-US" sz="1400" dirty="0">
                <a:solidFill>
                  <a:srgbClr val="1D3E65"/>
                </a:solidFill>
              </a:rPr>
              <a:t>consistencies and compliance across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D3E65"/>
                </a:solidFill>
              </a:rPr>
              <a:t>API integration for any channels/interface to consume.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D3E65"/>
                </a:solidFill>
              </a:rPr>
              <a:t>Quick and easy to configure business rules.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A76F7-B8A7-8D4B-B198-4EAC57E9B169}"/>
              </a:ext>
            </a:extLst>
          </p:cNvPr>
          <p:cNvSpPr/>
          <p:nvPr/>
        </p:nvSpPr>
        <p:spPr>
          <a:xfrm>
            <a:off x="7867996" y="3215988"/>
            <a:ext cx="4172072" cy="25237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1D3E65"/>
                </a:solidFill>
              </a:rPr>
              <a:t>How SmartRules helps?</a:t>
            </a:r>
          </a:p>
          <a:p>
            <a:endParaRPr lang="en-US" sz="1400" dirty="0">
              <a:solidFill>
                <a:srgbClr val="1D3E6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Bringing automation to the decision-making processes.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Personalized and hassle-free customer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Increase revenue by cross sell upsell opportunities.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Improved customer retention and engagement.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Enhance productivity and efficiency enterprise wide.</a:t>
            </a:r>
          </a:p>
        </p:txBody>
      </p:sp>
    </p:spTree>
    <p:extLst>
      <p:ext uri="{BB962C8B-B14F-4D97-AF65-F5344CB8AC3E}">
        <p14:creationId xmlns:p14="http://schemas.microsoft.com/office/powerpoint/2010/main" val="113227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Reports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402" y="1324947"/>
            <a:ext cx="4170749" cy="21236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Number of Rules Configured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Frequently Used Report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Lead Generation Report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5764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Reports  - Number of Rules Configured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402" y="1324947"/>
            <a:ext cx="41707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04857B-5EBA-6F53-4110-C0ABFFF7D4BF}"/>
              </a:ext>
            </a:extLst>
          </p:cNvPr>
          <p:cNvSpPr txBox="1">
            <a:spLocks/>
          </p:cNvSpPr>
          <p:nvPr/>
        </p:nvSpPr>
        <p:spPr>
          <a:xfrm>
            <a:off x="1362269" y="1365375"/>
            <a:ext cx="926840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Gives details on Active/inactive and approved Rules configured </a:t>
            </a:r>
          </a:p>
          <a:p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9846F-1281-59BA-6C76-24EF297A0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78" y="1970491"/>
            <a:ext cx="9871753" cy="4187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872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Reports  - Frequently used details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402" y="1324947"/>
            <a:ext cx="41707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04857B-5EBA-6F53-4110-C0ABFFF7D4BF}"/>
              </a:ext>
            </a:extLst>
          </p:cNvPr>
          <p:cNvSpPr txBox="1">
            <a:spLocks/>
          </p:cNvSpPr>
          <p:nvPr/>
        </p:nvSpPr>
        <p:spPr>
          <a:xfrm>
            <a:off x="550507" y="1365375"/>
            <a:ext cx="100801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Gives details on Frequently used rules based on execution frequency.</a:t>
            </a:r>
          </a:p>
          <a:p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3CD4A-A45B-B85D-4517-09C57D8F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1996074"/>
            <a:ext cx="11673679" cy="4264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12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30997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Reports  - Lead Generation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94D7F-9CBD-2994-2D44-4A0CCE8BC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402" y="1324947"/>
            <a:ext cx="4170749" cy="10156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04857B-5EBA-6F53-4110-C0ABFFF7D4BF}"/>
              </a:ext>
            </a:extLst>
          </p:cNvPr>
          <p:cNvSpPr txBox="1">
            <a:spLocks/>
          </p:cNvSpPr>
          <p:nvPr/>
        </p:nvSpPr>
        <p:spPr>
          <a:xfrm>
            <a:off x="550507" y="1365375"/>
            <a:ext cx="10080168" cy="17543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endParaRPr lang="en-IN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Gives details on leads created because of executing the rule. For that whenever rule lead is created , Lead generation API of smart rules should be invoked.</a:t>
            </a:r>
          </a:p>
          <a:p>
            <a:r>
              <a:rPr lang="en-IN" sz="2400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C47B3-0367-1FF0-93C6-579831BC9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2854697"/>
            <a:ext cx="11601763" cy="2637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211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558800" y="2112135"/>
            <a:ext cx="10972800" cy="157122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Thank You!</a:t>
            </a:r>
          </a:p>
          <a:p>
            <a:pPr algn="ctr"/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AF9EE00-6B01-F846-B194-6BC35CC59CC4}"/>
              </a:ext>
            </a:extLst>
          </p:cNvPr>
          <p:cNvSpPr/>
          <p:nvPr/>
        </p:nvSpPr>
        <p:spPr>
          <a:xfrm>
            <a:off x="1655557" y="1338240"/>
            <a:ext cx="9692628" cy="1322259"/>
          </a:xfrm>
          <a:prstGeom prst="roundRect">
            <a:avLst/>
          </a:prstGeom>
          <a:solidFill>
            <a:schemeClr val="bg1"/>
          </a:solidFill>
          <a:ln>
            <a:solidFill>
              <a:srgbClr val="106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venir Medium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78171-BBE7-9742-902B-EDB8A81D742A}"/>
              </a:ext>
            </a:extLst>
          </p:cNvPr>
          <p:cNvSpPr/>
          <p:nvPr/>
        </p:nvSpPr>
        <p:spPr>
          <a:xfrm>
            <a:off x="5782685" y="14948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Customers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E9511-CBC5-214E-82D2-B4E76CC607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7227" y="531898"/>
            <a:ext cx="2329578" cy="623790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4A900-81F5-344B-9409-2A048B967027}"/>
              </a:ext>
            </a:extLst>
          </p:cNvPr>
          <p:cNvGrpSpPr/>
          <p:nvPr/>
        </p:nvGrpSpPr>
        <p:grpSpPr>
          <a:xfrm>
            <a:off x="5258145" y="4541437"/>
            <a:ext cx="2487452" cy="2487452"/>
            <a:chOff x="5258145" y="4541437"/>
            <a:chExt cx="2487452" cy="2487452"/>
          </a:xfrm>
        </p:grpSpPr>
        <p:pic>
          <p:nvPicPr>
            <p:cNvPr id="68" name="Picture 16" descr="Image result for dashboard icon">
              <a:extLst>
                <a:ext uri="{FF2B5EF4-FFF2-40B4-BE49-F238E27FC236}">
                  <a16:creationId xmlns:a16="http://schemas.microsoft.com/office/drawing/2014/main" id="{91BE6393-3138-2B4B-A2DC-314735953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98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477"/>
                      </a14:imgEffect>
                      <a14:imgEffect>
                        <a14:saturation sat="2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145" y="4541437"/>
              <a:ext cx="2487452" cy="248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830496-923C-D749-B7C7-7BDBBB88FE65}"/>
                </a:ext>
              </a:extLst>
            </p:cNvPr>
            <p:cNvSpPr/>
            <p:nvPr/>
          </p:nvSpPr>
          <p:spPr>
            <a:xfrm>
              <a:off x="6011156" y="5054716"/>
              <a:ext cx="9814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>
                  <a:solidFill>
                    <a:srgbClr val="214D9F"/>
                  </a:solidFill>
                  <a:latin typeface="Avenir Medium" panose="02000503020000020003" pitchFamily="2" charset="0"/>
                </a:rPr>
                <a:t>SmartRules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2F6C479-8762-AD43-9E4D-3DC9FCD280A5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3094225" y="3903810"/>
            <a:ext cx="2133932" cy="2398036"/>
          </a:xfrm>
          <a:prstGeom prst="bentConnector2">
            <a:avLst/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67A3B22-2681-C547-ACC6-096D8D284819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7847696" y="3727479"/>
            <a:ext cx="2095409" cy="2635225"/>
          </a:xfrm>
          <a:prstGeom prst="bentConnector2">
            <a:avLst/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D730625-0308-C64D-A110-EF825F8A61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7549" y="3061852"/>
            <a:ext cx="803791" cy="772934"/>
          </a:xfrm>
          <a:prstGeom prst="rect">
            <a:avLst/>
          </a:prstGeom>
        </p:spPr>
      </p:pic>
      <p:pic>
        <p:nvPicPr>
          <p:cNvPr id="1026" name="Picture 2" descr="People using atm. bank customers waiting in queue, social distance flat vector illustration. banking, transaction, cash withdrawal Free Vector">
            <a:extLst>
              <a:ext uri="{FF2B5EF4-FFF2-40B4-BE49-F238E27FC236}">
                <a16:creationId xmlns:a16="http://schemas.microsoft.com/office/drawing/2014/main" id="{E32FDEF8-CD89-504E-9F59-7F91D089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47" y="2915891"/>
            <a:ext cx="1377301" cy="9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8CFB03-59AF-F74A-8A8C-56B99D347551}"/>
              </a:ext>
            </a:extLst>
          </p:cNvPr>
          <p:cNvSpPr/>
          <p:nvPr/>
        </p:nvSpPr>
        <p:spPr>
          <a:xfrm>
            <a:off x="1928877" y="3728085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Customer Facing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F314D9-83EB-6345-A1A8-D0A2A1F067AE}"/>
              </a:ext>
            </a:extLst>
          </p:cNvPr>
          <p:cNvSpPr/>
          <p:nvPr/>
        </p:nvSpPr>
        <p:spPr>
          <a:xfrm>
            <a:off x="9653403" y="3689610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Self Service</a:t>
            </a:r>
          </a:p>
        </p:txBody>
      </p:sp>
      <p:pic>
        <p:nvPicPr>
          <p:cNvPr id="4" name="Picture 88" descr="Image result for kiosk noun project">
            <a:extLst>
              <a:ext uri="{FF2B5EF4-FFF2-40B4-BE49-F238E27FC236}">
                <a16:creationId xmlns:a16="http://schemas.microsoft.com/office/drawing/2014/main" id="{A0263CF4-AB7C-444B-A772-E85E4ECC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57" y="1557687"/>
            <a:ext cx="1032494" cy="103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2" descr="Image result for videos nounproject">
            <a:extLst>
              <a:ext uri="{FF2B5EF4-FFF2-40B4-BE49-F238E27FC236}">
                <a16:creationId xmlns:a16="http://schemas.microsoft.com/office/drawing/2014/main" id="{E8BE7A05-378A-3245-B82E-D1F02B77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35" y="1507558"/>
            <a:ext cx="1032493" cy="103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4" descr="Image result for telephone nounproject">
            <a:extLst>
              <a:ext uri="{FF2B5EF4-FFF2-40B4-BE49-F238E27FC236}">
                <a16:creationId xmlns:a16="http://schemas.microsoft.com/office/drawing/2014/main" id="{095C3A96-7BD4-3647-BF16-09100790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44" y="1557686"/>
            <a:ext cx="909808" cy="90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 network">
            <a:extLst>
              <a:ext uri="{FF2B5EF4-FFF2-40B4-BE49-F238E27FC236}">
                <a16:creationId xmlns:a16="http://schemas.microsoft.com/office/drawing/2014/main" id="{911EA0F5-DB2E-AC44-931D-627CFEA58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15153" y="1507558"/>
            <a:ext cx="979690" cy="979690"/>
          </a:xfrm>
          <a:prstGeom prst="rect">
            <a:avLst/>
          </a:prstGeom>
        </p:spPr>
      </p:pic>
      <p:pic>
        <p:nvPicPr>
          <p:cNvPr id="7" name="Picture 96" descr="Image result for mobile chat nounproject">
            <a:extLst>
              <a:ext uri="{FF2B5EF4-FFF2-40B4-BE49-F238E27FC236}">
                <a16:creationId xmlns:a16="http://schemas.microsoft.com/office/drawing/2014/main" id="{C3C793BC-5346-4C43-BA5F-F1E53493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48" y="1496269"/>
            <a:ext cx="1032494" cy="103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AAD8359-6AC4-2A42-B524-100AFC797795}"/>
              </a:ext>
            </a:extLst>
          </p:cNvPr>
          <p:cNvCxnSpPr>
            <a:cxnSpLocks/>
          </p:cNvCxnSpPr>
          <p:nvPr/>
        </p:nvCxnSpPr>
        <p:spPr>
          <a:xfrm>
            <a:off x="2727195" y="2787198"/>
            <a:ext cx="0" cy="342718"/>
          </a:xfrm>
          <a:prstGeom prst="straightConnector1">
            <a:avLst/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2C25086-57AB-AE4F-9688-C40AA6869C4C}"/>
              </a:ext>
            </a:extLst>
          </p:cNvPr>
          <p:cNvCxnSpPr>
            <a:cxnSpLocks/>
          </p:cNvCxnSpPr>
          <p:nvPr/>
        </p:nvCxnSpPr>
        <p:spPr>
          <a:xfrm>
            <a:off x="10204997" y="2719134"/>
            <a:ext cx="0" cy="342718"/>
          </a:xfrm>
          <a:prstGeom prst="straightConnector1">
            <a:avLst/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F92DC7F-1A26-014E-8B04-15ECE6A453D3}"/>
              </a:ext>
            </a:extLst>
          </p:cNvPr>
          <p:cNvSpPr/>
          <p:nvPr/>
        </p:nvSpPr>
        <p:spPr>
          <a:xfrm>
            <a:off x="220878" y="1735793"/>
            <a:ext cx="1156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Customer </a:t>
            </a:r>
          </a:p>
          <a:p>
            <a:pPr algn="ctr"/>
            <a:r>
              <a:rPr lang="en-IN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Touchpoints</a:t>
            </a:r>
          </a:p>
        </p:txBody>
      </p:sp>
      <p:pic>
        <p:nvPicPr>
          <p:cNvPr id="1032" name="Picture 8" descr="RPA, robotic process automation concept, vector 2204846 Vector Art at  Vecteezy">
            <a:extLst>
              <a:ext uri="{FF2B5EF4-FFF2-40B4-BE49-F238E27FC236}">
                <a16:creationId xmlns:a16="http://schemas.microsoft.com/office/drawing/2014/main" id="{9691C841-ECAE-0943-AFE4-10019387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32" y="2875948"/>
            <a:ext cx="1106103" cy="11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2" descr="Back Office Management Software - How it Works and What it does?">
            <a:extLst>
              <a:ext uri="{FF2B5EF4-FFF2-40B4-BE49-F238E27FC236}">
                <a16:creationId xmlns:a16="http://schemas.microsoft.com/office/drawing/2014/main" id="{0B4FD7FA-2E19-5C4B-9255-F5E2248C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70" y="3075268"/>
            <a:ext cx="797041" cy="7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A53A880-8E9E-C147-A41A-2BF8E52B622E}"/>
              </a:ext>
            </a:extLst>
          </p:cNvPr>
          <p:cNvSpPr/>
          <p:nvPr/>
        </p:nvSpPr>
        <p:spPr>
          <a:xfrm>
            <a:off x="4456370" y="3711809"/>
            <a:ext cx="1524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Backoffice Users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4E5D38D-5A61-F94A-A551-50784DA15329}"/>
              </a:ext>
            </a:extLst>
          </p:cNvPr>
          <p:cNvSpPr/>
          <p:nvPr/>
        </p:nvSpPr>
        <p:spPr>
          <a:xfrm>
            <a:off x="6947488" y="3730961"/>
            <a:ext cx="1610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rPr>
              <a:t>Digital Workforce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02867C-E429-2742-BB43-AEB084147EFD}"/>
              </a:ext>
            </a:extLst>
          </p:cNvPr>
          <p:cNvCxnSpPr/>
          <p:nvPr/>
        </p:nvCxnSpPr>
        <p:spPr>
          <a:xfrm>
            <a:off x="3580598" y="3428999"/>
            <a:ext cx="9650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604B850-5282-3146-8662-F4FFE83DB876}"/>
              </a:ext>
            </a:extLst>
          </p:cNvPr>
          <p:cNvCxnSpPr/>
          <p:nvPr/>
        </p:nvCxnSpPr>
        <p:spPr>
          <a:xfrm>
            <a:off x="5944727" y="3374624"/>
            <a:ext cx="9650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BAD0AF-0284-C740-B9BD-587069F85AB6}"/>
              </a:ext>
            </a:extLst>
          </p:cNvPr>
          <p:cNvCxnSpPr/>
          <p:nvPr/>
        </p:nvCxnSpPr>
        <p:spPr>
          <a:xfrm>
            <a:off x="8416326" y="3400924"/>
            <a:ext cx="9650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3E6EE006-3BFF-BC41-858A-F4FA2AB8976D}"/>
              </a:ext>
            </a:extLst>
          </p:cNvPr>
          <p:cNvCxnSpPr>
            <a:cxnSpLocks/>
          </p:cNvCxnSpPr>
          <p:nvPr/>
        </p:nvCxnSpPr>
        <p:spPr>
          <a:xfrm rot="5400000">
            <a:off x="7177393" y="4417020"/>
            <a:ext cx="1532720" cy="672764"/>
          </a:xfrm>
          <a:prstGeom prst="bentConnector3">
            <a:avLst>
              <a:gd name="adj1" fmla="val 99611"/>
            </a:avLst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7DB4A92E-9332-B74B-8667-0C2578B682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82705" y="4412672"/>
            <a:ext cx="1580781" cy="633398"/>
          </a:xfrm>
          <a:prstGeom prst="bentConnector3">
            <a:avLst>
              <a:gd name="adj1" fmla="val 100538"/>
            </a:avLst>
          </a:prstGeom>
          <a:ln w="15875">
            <a:solidFill>
              <a:srgbClr val="1069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919106"/>
            <a:ext cx="10972800" cy="5416868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Engine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6600FF"/>
                </a:solidFill>
                <a:latin typeface="+mj-lt"/>
                <a:cs typeface="Arial" panose="020B0604020202020204" pitchFamily="34" charset="0"/>
              </a:rPr>
              <a:t>Parameter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 Management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Rule Utility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Group Rules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Simulator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User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Role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Reports</a:t>
            </a:r>
          </a:p>
          <a:p>
            <a:r>
              <a:rPr lang="en-IN" sz="32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496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14635" y="147671"/>
            <a:ext cx="11397803" cy="7714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Parameter Management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093CA-7A23-6AC2-114C-3E8CDDAC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850" y="1767007"/>
            <a:ext cx="10972800" cy="2031325"/>
          </a:xfrm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Add New Parameter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Load Parameters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Parameters approval Screen</a:t>
            </a:r>
          </a:p>
          <a:p>
            <a:pPr lvl="2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7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B8119B-2740-04F8-52A9-0583B4E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05" y="407800"/>
            <a:ext cx="11276789" cy="848360"/>
          </a:xfrm>
        </p:spPr>
        <p:txBody>
          <a:bodyPr/>
          <a:lstStyle/>
          <a:p>
            <a:r>
              <a:rPr lang="en-IN" dirty="0">
                <a:solidFill>
                  <a:srgbClr val="1D3E65"/>
                </a:solidFill>
              </a:rPr>
              <a:t>Parameter Management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5F19556-BA0D-DE54-B88F-87AAA3DC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449" y="1324947"/>
            <a:ext cx="10812172" cy="2123658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parameters required for defining the Rules can be configured here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Parameters created will be sent for approval once created.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Approved Parameters will be available for Rule Creation</a:t>
            </a:r>
          </a:p>
          <a:p>
            <a:pPr lvl="1"/>
            <a:endParaRPr lang="en-IN" sz="24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3119B-F690-B5CB-D712-154B05BC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9" y="3079129"/>
            <a:ext cx="10478277" cy="2043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93762"/>
      </p:ext>
    </p:extLst>
  </p:cSld>
  <p:clrMapOvr>
    <a:masterClrMapping/>
  </p:clrMapOvr>
</p:sld>
</file>

<file path=ppt/theme/theme1.xml><?xml version="1.0" encoding="utf-8"?>
<a:theme xmlns:a="http://schemas.openxmlformats.org/drawingml/2006/main" name="Updated_Myday_Attendance Management Solu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866577B82063419125C172D9879885" ma:contentTypeVersion="12" ma:contentTypeDescription="Create a new document." ma:contentTypeScope="" ma:versionID="5038cd1cdde26ff3399b659464990d30">
  <xsd:schema xmlns:xsd="http://www.w3.org/2001/XMLSchema" xmlns:xs="http://www.w3.org/2001/XMLSchema" xmlns:p="http://schemas.microsoft.com/office/2006/metadata/properties" xmlns:ns2="4c20cdc3-175b-4fd6-abe6-e2a2c68028e3" xmlns:ns3="9b8e5a73-19c9-4237-bc94-0655338895e9" targetNamespace="http://schemas.microsoft.com/office/2006/metadata/properties" ma:root="true" ma:fieldsID="e05a845b48524c27f81dca951e5b9c74" ns2:_="" ns3:_="">
    <xsd:import namespace="4c20cdc3-175b-4fd6-abe6-e2a2c68028e3"/>
    <xsd:import namespace="9b8e5a73-19c9-4237-bc94-065533889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0cdc3-175b-4fd6-abe6-e2a2c68028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4cd1520-a020-4b4f-aaf4-e98cd51161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8e5a73-19c9-4237-bc94-0655338895e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4157ebd-3db0-4fae-ad57-d7bd93fd154a}" ma:internalName="TaxCatchAll" ma:showField="CatchAllData" ma:web="9b8e5a73-19c9-4237-bc94-0655338895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20cdc3-175b-4fd6-abe6-e2a2c68028e3">
      <Terms xmlns="http://schemas.microsoft.com/office/infopath/2007/PartnerControls"/>
    </lcf76f155ced4ddcb4097134ff3c332f>
    <TaxCatchAll xmlns="9b8e5a73-19c9-4237-bc94-0655338895e9" xsi:nil="true"/>
  </documentManagement>
</p:properties>
</file>

<file path=customXml/itemProps1.xml><?xml version="1.0" encoding="utf-8"?>
<ds:datastoreItem xmlns:ds="http://schemas.openxmlformats.org/officeDocument/2006/customXml" ds:itemID="{8B329671-5414-4ABC-AC84-E79175B9A1F7}"/>
</file>

<file path=customXml/itemProps2.xml><?xml version="1.0" encoding="utf-8"?>
<ds:datastoreItem xmlns:ds="http://schemas.openxmlformats.org/officeDocument/2006/customXml" ds:itemID="{82D92BC1-FA15-4AF4-AD49-955C951C338F}"/>
</file>

<file path=customXml/itemProps3.xml><?xml version="1.0" encoding="utf-8"?>
<ds:datastoreItem xmlns:ds="http://schemas.openxmlformats.org/officeDocument/2006/customXml" ds:itemID="{92DD1E39-9F2C-4AB8-AF04-5A6DB17F2613}"/>
</file>

<file path=docProps/app.xml><?xml version="1.0" encoding="utf-8"?>
<Properties xmlns="http://schemas.openxmlformats.org/officeDocument/2006/extended-properties" xmlns:vt="http://schemas.openxmlformats.org/officeDocument/2006/docPropsVTypes">
  <TotalTime>28941</TotalTime>
  <Words>1083</Words>
  <Application>Microsoft Office PowerPoint</Application>
  <PresentationFormat>Widescreen</PresentationFormat>
  <Paragraphs>344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Avenir Book</vt:lpstr>
      <vt:lpstr>Avenir Medium</vt:lpstr>
      <vt:lpstr>Calibri</vt:lpstr>
      <vt:lpstr>Wingdings</vt:lpstr>
      <vt:lpstr>Updated_Myday_Attendance Management Solution</vt:lpstr>
      <vt:lpstr>MCM </vt:lpstr>
      <vt:lpstr>PowerPoint Presentation</vt:lpstr>
      <vt:lpstr>PowerPoint Presentation</vt:lpstr>
      <vt:lpstr>Rule Engine Overview</vt:lpstr>
      <vt:lpstr>PowerPoint Presentation</vt:lpstr>
      <vt:lpstr>PowerPoint Presentation</vt:lpstr>
      <vt:lpstr>PowerPoint Presentation</vt:lpstr>
      <vt:lpstr>PowerPoint Presentation</vt:lpstr>
      <vt:lpstr>Parameter Management</vt:lpstr>
      <vt:lpstr>Parameter Management – Add new Parameter</vt:lpstr>
      <vt:lpstr>Parameter Management – Load Parameters</vt:lpstr>
      <vt:lpstr>Parameter Management – Parameters Approval</vt:lpstr>
      <vt:lpstr>Parameter Management – Parameters Approval</vt:lpstr>
      <vt:lpstr>PowerPoint Presentation</vt:lpstr>
      <vt:lpstr>PowerPoint Presentation</vt:lpstr>
      <vt:lpstr>    Define Rules</vt:lpstr>
      <vt:lpstr>Create Rules – Initial Configuration</vt:lpstr>
      <vt:lpstr>Create Rules – Define Rule</vt:lpstr>
      <vt:lpstr>Create Rules – Send for Approval</vt:lpstr>
      <vt:lpstr>Create Rules – Load Rules</vt:lpstr>
      <vt:lpstr>Rule Approval Screen</vt:lpstr>
      <vt:lpstr>Approved Rules Screen</vt:lpstr>
      <vt:lpstr>PowerPoint Presentation</vt:lpstr>
      <vt:lpstr>PowerPoint Presentation</vt:lpstr>
      <vt:lpstr>Rule Utility – Create New Rule Utility</vt:lpstr>
      <vt:lpstr>Rule Utility  - Create New Rule Utility</vt:lpstr>
      <vt:lpstr>Rule Utility – Create Rule Utility-Sample Excel</vt:lpstr>
      <vt:lpstr>Rule Utility – Create Rule Utility–upload excel</vt:lpstr>
      <vt:lpstr>Rule Utility – Send for Approval</vt:lpstr>
      <vt:lpstr>Rule Utility – Approve Rule Utility</vt:lpstr>
      <vt:lpstr>Rule Utility – Approved Rule Utils</vt:lpstr>
      <vt:lpstr>PowerPoint Presentation</vt:lpstr>
      <vt:lpstr>PowerPoint Presentation</vt:lpstr>
      <vt:lpstr>Group Rules</vt:lpstr>
      <vt:lpstr>Group Rules – Create New Group Rules</vt:lpstr>
      <vt:lpstr>Group Rules- Approval Screen</vt:lpstr>
      <vt:lpstr>Group Rules- Approved Group Rules</vt:lpstr>
      <vt:lpstr>PowerPoint Presentation</vt:lpstr>
      <vt:lpstr>Simulator Screen</vt:lpstr>
      <vt:lpstr>Simulator Screen - Response</vt:lpstr>
      <vt:lpstr>PowerPoint Presentation</vt:lpstr>
      <vt:lpstr>Role Management</vt:lpstr>
      <vt:lpstr>Role Management</vt:lpstr>
      <vt:lpstr>Role Management – Approval</vt:lpstr>
      <vt:lpstr>PowerPoint Presentation</vt:lpstr>
      <vt:lpstr>User Management</vt:lpstr>
      <vt:lpstr>User Management – Add New User</vt:lpstr>
      <vt:lpstr>User Management -Approval</vt:lpstr>
      <vt:lpstr>PowerPoint Presentation</vt:lpstr>
      <vt:lpstr>Reports</vt:lpstr>
      <vt:lpstr>Reports  - Number of Rules Configured</vt:lpstr>
      <vt:lpstr>Reports  - Frequently used details</vt:lpstr>
      <vt:lpstr>Reports  - Lead Generation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Vimal Abraham</dc:creator>
  <cp:lastModifiedBy>Indu Kishen</cp:lastModifiedBy>
  <cp:revision>643</cp:revision>
  <dcterms:created xsi:type="dcterms:W3CDTF">2015-05-27T11:34:36Z</dcterms:created>
  <dcterms:modified xsi:type="dcterms:W3CDTF">2022-08-19T02:32:55Z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0x010100FD866577B82063419125C172D9879885</vt:lpwstr>
  </property>
</Properties>
</file>